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3" r:id="rId4"/>
    <p:sldId id="272" r:id="rId5"/>
    <p:sldId id="274" r:id="rId6"/>
    <p:sldId id="275" r:id="rId7"/>
    <p:sldId id="259" r:id="rId8"/>
    <p:sldId id="260" r:id="rId9"/>
    <p:sldId id="261" r:id="rId10"/>
    <p:sldId id="264" r:id="rId11"/>
    <p:sldId id="265" r:id="rId12"/>
    <p:sldId id="266" r:id="rId13"/>
    <p:sldId id="262" r:id="rId14"/>
    <p:sldId id="267" r:id="rId15"/>
    <p:sldId id="268" r:id="rId16"/>
    <p:sldId id="269"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118" d="100"/>
          <a:sy n="118" d="100"/>
        </p:scale>
        <p:origin x="1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7/7/2022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cscc.edu/employee/faculty/teaching-professional-development/promotion-tenure.shtml" TargetMode="External"/><Relationship Id="rId2" Type="http://schemas.openxmlformats.org/officeDocument/2006/relationships/hyperlink" Target="http://www.crlt.umich.edu/sites/default/files/resource_files/TeachingPhilosophyRubric.pd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celt.iastate.edu/faculty/document-your-teaching/writing-a-teaching-philosophy-statement" TargetMode="External"/><Relationship Id="rId2" Type="http://schemas.openxmlformats.org/officeDocument/2006/relationships/hyperlink" Target="https://tgi.its.uiowa.edu/" TargetMode="External"/><Relationship Id="rId1" Type="http://schemas.openxmlformats.org/officeDocument/2006/relationships/slideLayout" Target="../slideLayouts/slideLayout7.xml"/><Relationship Id="rId5" Type="http://schemas.openxmlformats.org/officeDocument/2006/relationships/hyperlink" Target="https://www.uky.edu/~drlane/teaching_philosophy.pdf" TargetMode="External"/><Relationship Id="rId4" Type="http://schemas.openxmlformats.org/officeDocument/2006/relationships/hyperlink" Target="https://academics.lmu.edu/cte/about/archives/2013committeeonthecomprehensiveevaluationofteaching/teachingnarrativ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facultyfocus.com/articles/philosophy-of-teaching/six-questions-will-bring-teaching-philosophy-focus/"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crlt.umich.edu/sites/default/files/resource_files/CRLT_no23_revised.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That </a:t>
            </a:r>
            <a:r>
              <a:rPr lang="en-US" i="1" dirty="0"/>
              <a:t>#@$%&amp;!</a:t>
            </a:r>
            <a:r>
              <a:rPr lang="en-US" dirty="0"/>
              <a:t/>
            </a:r>
            <a:br>
              <a:rPr lang="en-US" dirty="0"/>
            </a:br>
            <a:r>
              <a:rPr lang="en-US" dirty="0"/>
              <a:t>teaching philosophy!</a:t>
            </a:r>
          </a:p>
        </p:txBody>
      </p:sp>
      <p:sp>
        <p:nvSpPr>
          <p:cNvPr id="3" name="Subtitle 2"/>
          <p:cNvSpPr>
            <a:spLocks noGrp="1"/>
          </p:cNvSpPr>
          <p:nvPr>
            <p:ph type="subTitle" idx="1"/>
          </p:nvPr>
        </p:nvSpPr>
        <p:spPr>
          <a:xfrm>
            <a:off x="684211" y="3843867"/>
            <a:ext cx="5481811" cy="1947333"/>
          </a:xfrm>
        </p:spPr>
        <p:txBody>
          <a:bodyPr/>
          <a:lstStyle/>
          <a:p>
            <a:r>
              <a:rPr lang="en-US" dirty="0"/>
              <a:t>Putting Together the Teaching </a:t>
            </a:r>
            <a:r>
              <a:rPr lang="en-US" dirty="0" smtClean="0"/>
              <a:t>and Learning Activities </a:t>
            </a:r>
            <a:r>
              <a:rPr lang="en-US" dirty="0"/>
              <a:t>Section</a:t>
            </a:r>
          </a:p>
        </p:txBody>
      </p:sp>
    </p:spTree>
    <p:extLst>
      <p:ext uri="{BB962C8B-B14F-4D97-AF65-F5344CB8AC3E}">
        <p14:creationId xmlns:p14="http://schemas.microsoft.com/office/powerpoint/2010/main" val="3352010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2273" y="542611"/>
            <a:ext cx="11103428" cy="584775"/>
          </a:xfrm>
          <a:prstGeom prst="rect">
            <a:avLst/>
          </a:prstGeom>
          <a:noFill/>
        </p:spPr>
        <p:txBody>
          <a:bodyPr wrap="square" rtlCol="0">
            <a:spAutoFit/>
          </a:bodyPr>
          <a:lstStyle/>
          <a:p>
            <a:r>
              <a:rPr lang="en-US" sz="3200" b="1" dirty="0">
                <a:solidFill>
                  <a:schemeClr val="bg1"/>
                </a:solidFill>
              </a:rPr>
              <a:t>4.  Fill in your outline.</a:t>
            </a:r>
          </a:p>
        </p:txBody>
      </p:sp>
      <p:sp>
        <p:nvSpPr>
          <p:cNvPr id="6" name="TextBox 5"/>
          <p:cNvSpPr txBox="1"/>
          <p:nvPr/>
        </p:nvSpPr>
        <p:spPr>
          <a:xfrm>
            <a:off x="1110343" y="2381458"/>
            <a:ext cx="9827288" cy="1569660"/>
          </a:xfrm>
          <a:prstGeom prst="rect">
            <a:avLst/>
          </a:prstGeom>
          <a:noFill/>
        </p:spPr>
        <p:txBody>
          <a:bodyPr wrap="square" rtlCol="0">
            <a:spAutoFit/>
          </a:bodyPr>
          <a:lstStyle/>
          <a:p>
            <a:pPr lvl="1"/>
            <a:r>
              <a:rPr lang="en-US" sz="3200" b="1" dirty="0">
                <a:solidFill>
                  <a:srgbClr val="C00000"/>
                </a:solidFill>
              </a:rPr>
              <a:t>Make sure that you are giving examples of not only </a:t>
            </a:r>
            <a:r>
              <a:rPr lang="en-US" sz="3200" b="1" dirty="0">
                <a:solidFill>
                  <a:schemeClr val="bg1"/>
                </a:solidFill>
              </a:rPr>
              <a:t>teaching</a:t>
            </a:r>
            <a:r>
              <a:rPr lang="en-US" sz="3200" b="1" dirty="0">
                <a:solidFill>
                  <a:srgbClr val="FF0000"/>
                </a:solidFill>
              </a:rPr>
              <a:t> </a:t>
            </a:r>
            <a:r>
              <a:rPr lang="en-US" sz="3200" b="1" dirty="0">
                <a:solidFill>
                  <a:srgbClr val="C00000"/>
                </a:solidFill>
              </a:rPr>
              <a:t>activities, but also </a:t>
            </a:r>
            <a:r>
              <a:rPr lang="en-US" sz="3200" b="1" dirty="0">
                <a:solidFill>
                  <a:schemeClr val="bg1"/>
                </a:solidFill>
              </a:rPr>
              <a:t>assessment</a:t>
            </a:r>
            <a:r>
              <a:rPr lang="en-US" sz="3200" b="1" dirty="0">
                <a:solidFill>
                  <a:srgbClr val="FF0000"/>
                </a:solidFill>
              </a:rPr>
              <a:t> </a:t>
            </a:r>
            <a:r>
              <a:rPr lang="en-US" sz="3200" b="1" dirty="0">
                <a:solidFill>
                  <a:srgbClr val="C00000"/>
                </a:solidFill>
              </a:rPr>
              <a:t>activities and </a:t>
            </a:r>
            <a:r>
              <a:rPr lang="en-US" sz="3200" b="1" dirty="0">
                <a:solidFill>
                  <a:schemeClr val="bg1"/>
                </a:solidFill>
              </a:rPr>
              <a:t>advising </a:t>
            </a:r>
            <a:r>
              <a:rPr lang="en-US" sz="3200" b="1" dirty="0" smtClean="0">
                <a:solidFill>
                  <a:srgbClr val="C00000"/>
                </a:solidFill>
              </a:rPr>
              <a:t>activities.</a:t>
            </a:r>
            <a:endParaRPr lang="en-US" sz="3200" b="1" dirty="0">
              <a:solidFill>
                <a:srgbClr val="C00000"/>
              </a:solidFill>
            </a:endParaRPr>
          </a:p>
        </p:txBody>
      </p:sp>
    </p:spTree>
    <p:extLst>
      <p:ext uri="{BB962C8B-B14F-4D97-AF65-F5344CB8AC3E}">
        <p14:creationId xmlns:p14="http://schemas.microsoft.com/office/powerpoint/2010/main" val="334756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2273" y="542611"/>
            <a:ext cx="11103428" cy="584775"/>
          </a:xfrm>
          <a:prstGeom prst="rect">
            <a:avLst/>
          </a:prstGeom>
          <a:noFill/>
        </p:spPr>
        <p:txBody>
          <a:bodyPr wrap="square" rtlCol="0">
            <a:spAutoFit/>
          </a:bodyPr>
          <a:lstStyle/>
          <a:p>
            <a:r>
              <a:rPr lang="en-US" sz="3200" b="1" dirty="0">
                <a:solidFill>
                  <a:schemeClr val="bg1"/>
                </a:solidFill>
              </a:rPr>
              <a:t>5.  Type out a draft.</a:t>
            </a:r>
          </a:p>
        </p:txBody>
      </p:sp>
      <p:sp>
        <p:nvSpPr>
          <p:cNvPr id="6" name="TextBox 5"/>
          <p:cNvSpPr txBox="1"/>
          <p:nvPr/>
        </p:nvSpPr>
        <p:spPr>
          <a:xfrm>
            <a:off x="1110343" y="2381458"/>
            <a:ext cx="9827288" cy="2554545"/>
          </a:xfrm>
          <a:prstGeom prst="rect">
            <a:avLst/>
          </a:prstGeom>
          <a:noFill/>
        </p:spPr>
        <p:txBody>
          <a:bodyPr wrap="square" rtlCol="0">
            <a:spAutoFit/>
          </a:bodyPr>
          <a:lstStyle/>
          <a:p>
            <a:pPr lvl="1"/>
            <a:r>
              <a:rPr lang="en-US" sz="3200" b="1" dirty="0">
                <a:solidFill>
                  <a:srgbClr val="C00000"/>
                </a:solidFill>
              </a:rPr>
              <a:t>Do you </a:t>
            </a:r>
            <a:r>
              <a:rPr lang="en-US" sz="3200" b="1" dirty="0" smtClean="0">
                <a:solidFill>
                  <a:srgbClr val="C00000"/>
                </a:solidFill>
              </a:rPr>
              <a:t>want a </a:t>
            </a:r>
            <a:r>
              <a:rPr lang="en-US" sz="3200" b="1" dirty="0">
                <a:solidFill>
                  <a:schemeClr val="bg1"/>
                </a:solidFill>
              </a:rPr>
              <a:t>header</a:t>
            </a:r>
            <a:r>
              <a:rPr lang="en-US" sz="3200" b="1" dirty="0">
                <a:solidFill>
                  <a:srgbClr val="FF0000"/>
                </a:solidFill>
              </a:rPr>
              <a:t> </a:t>
            </a:r>
            <a:r>
              <a:rPr lang="en-US" sz="3200" b="1" dirty="0">
                <a:solidFill>
                  <a:srgbClr val="C00000"/>
                </a:solidFill>
              </a:rPr>
              <a:t>before each section, or would you rather just have clear </a:t>
            </a:r>
            <a:r>
              <a:rPr lang="en-US" sz="3200" b="1" dirty="0">
                <a:solidFill>
                  <a:schemeClr val="bg1"/>
                </a:solidFill>
              </a:rPr>
              <a:t>transitions/topic sentences </a:t>
            </a:r>
            <a:r>
              <a:rPr lang="en-US" sz="3200" b="1" dirty="0">
                <a:solidFill>
                  <a:srgbClr val="C00000"/>
                </a:solidFill>
              </a:rPr>
              <a:t>on the front of each paragraph to let the reader know what you’re doing?</a:t>
            </a:r>
          </a:p>
        </p:txBody>
      </p:sp>
    </p:spTree>
    <p:extLst>
      <p:ext uri="{BB962C8B-B14F-4D97-AF65-F5344CB8AC3E}">
        <p14:creationId xmlns:p14="http://schemas.microsoft.com/office/powerpoint/2010/main" val="553353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35185" y="537540"/>
            <a:ext cx="9731230" cy="584775"/>
          </a:xfrm>
          <a:prstGeom prst="rect">
            <a:avLst/>
          </a:prstGeom>
          <a:noFill/>
        </p:spPr>
        <p:txBody>
          <a:bodyPr wrap="square" rtlCol="0">
            <a:spAutoFit/>
          </a:bodyPr>
          <a:lstStyle/>
          <a:p>
            <a:r>
              <a:rPr lang="en-US" sz="3200" b="1" dirty="0">
                <a:solidFill>
                  <a:schemeClr val="bg1"/>
                </a:solidFill>
              </a:rPr>
              <a:t>Headers                  vs.              Topic Sentences</a:t>
            </a:r>
          </a:p>
        </p:txBody>
      </p:sp>
      <p:sp>
        <p:nvSpPr>
          <p:cNvPr id="6" name="TextBox 5"/>
          <p:cNvSpPr txBox="1"/>
          <p:nvPr/>
        </p:nvSpPr>
        <p:spPr>
          <a:xfrm>
            <a:off x="462409" y="1946891"/>
            <a:ext cx="5802923" cy="5386090"/>
          </a:xfrm>
          <a:prstGeom prst="rect">
            <a:avLst/>
          </a:prstGeom>
          <a:noFill/>
        </p:spPr>
        <p:txBody>
          <a:bodyPr wrap="square" rtlCol="0">
            <a:spAutoFit/>
          </a:bodyPr>
          <a:lstStyle/>
          <a:p>
            <a:pPr lvl="1"/>
            <a:r>
              <a:rPr lang="en-US" b="1" dirty="0">
                <a:solidFill>
                  <a:srgbClr val="C00000"/>
                </a:solidFill>
              </a:rPr>
              <a:t>Introduction</a:t>
            </a:r>
          </a:p>
          <a:p>
            <a:pPr lvl="1"/>
            <a:endParaRPr lang="en-US" dirty="0">
              <a:solidFill>
                <a:schemeClr val="bg1"/>
              </a:solidFill>
            </a:endParaRPr>
          </a:p>
          <a:p>
            <a:pPr lvl="1"/>
            <a:r>
              <a:rPr lang="en-US" dirty="0">
                <a:solidFill>
                  <a:schemeClr val="bg1"/>
                </a:solidFill>
              </a:rPr>
              <a:t>As an instructor, . . . blah, blah, blah, blah, blah, blah, blah, blah, blah, blah, blah, blah, blah, blah, blah .  </a:t>
            </a:r>
          </a:p>
          <a:p>
            <a:pPr lvl="1"/>
            <a:endParaRPr lang="en-US" dirty="0">
              <a:solidFill>
                <a:schemeClr val="bg1"/>
              </a:solidFill>
            </a:endParaRPr>
          </a:p>
          <a:p>
            <a:pPr lvl="1"/>
            <a:r>
              <a:rPr lang="en-US" b="1" dirty="0">
                <a:solidFill>
                  <a:srgbClr val="C00000"/>
                </a:solidFill>
              </a:rPr>
              <a:t>Goal 1:  Creating lifelong learners</a:t>
            </a:r>
          </a:p>
          <a:p>
            <a:pPr lvl="1"/>
            <a:endParaRPr lang="en-US" dirty="0">
              <a:solidFill>
                <a:schemeClr val="bg1"/>
              </a:solidFill>
            </a:endParaRPr>
          </a:p>
          <a:p>
            <a:pPr lvl="1"/>
            <a:r>
              <a:rPr lang="en-US" dirty="0">
                <a:solidFill>
                  <a:schemeClr val="bg1"/>
                </a:solidFill>
              </a:rPr>
              <a:t>The field of XXXXX is always changing.  There are new developments taking place every year, and in some cases, every few months. This is why . . .</a:t>
            </a:r>
          </a:p>
          <a:p>
            <a:pPr lvl="1"/>
            <a:endParaRPr lang="en-US" sz="3200" b="1" dirty="0">
              <a:solidFill>
                <a:srgbClr val="FF0000"/>
              </a:solidFill>
            </a:endParaRPr>
          </a:p>
          <a:p>
            <a:pPr lvl="1"/>
            <a:endParaRPr lang="en-US" sz="3200" b="1" dirty="0">
              <a:solidFill>
                <a:srgbClr val="FF0000"/>
              </a:solidFill>
            </a:endParaRPr>
          </a:p>
          <a:p>
            <a:pPr lvl="1"/>
            <a:endParaRPr lang="en-US" sz="3200" b="1" dirty="0">
              <a:solidFill>
                <a:srgbClr val="FF0000"/>
              </a:solidFill>
            </a:endParaRPr>
          </a:p>
          <a:p>
            <a:pPr lvl="1"/>
            <a:endParaRPr lang="en-US" sz="3200" b="1" dirty="0">
              <a:solidFill>
                <a:srgbClr val="FF0000"/>
              </a:solidFill>
            </a:endParaRPr>
          </a:p>
        </p:txBody>
      </p:sp>
      <p:sp>
        <p:nvSpPr>
          <p:cNvPr id="2" name="TextBox 1"/>
          <p:cNvSpPr txBox="1"/>
          <p:nvPr/>
        </p:nvSpPr>
        <p:spPr>
          <a:xfrm>
            <a:off x="6644081" y="1637074"/>
            <a:ext cx="4756558" cy="4247317"/>
          </a:xfrm>
          <a:prstGeom prst="rect">
            <a:avLst/>
          </a:prstGeom>
          <a:noFill/>
        </p:spPr>
        <p:txBody>
          <a:bodyPr wrap="square" rtlCol="0">
            <a:spAutoFit/>
          </a:bodyPr>
          <a:lstStyle/>
          <a:p>
            <a:pPr lvl="1"/>
            <a:r>
              <a:rPr lang="en-US" dirty="0">
                <a:solidFill>
                  <a:schemeClr val="bg1"/>
                </a:solidFill>
              </a:rPr>
              <a:t>     </a:t>
            </a:r>
            <a:r>
              <a:rPr lang="en-US" dirty="0">
                <a:solidFill>
                  <a:srgbClr val="C00000"/>
                </a:solidFill>
              </a:rPr>
              <a:t>My philosophy of teaching has </a:t>
            </a:r>
            <a:r>
              <a:rPr lang="en-US" dirty="0">
                <a:solidFill>
                  <a:schemeClr val="bg1"/>
                </a:solidFill>
              </a:rPr>
              <a:t>evolved over the years.  As an instructor, . . . blah, blah, blah, blah, blah, blah, blah, blah, blah, blah, blah, blah, blah, blah, blah .  </a:t>
            </a:r>
          </a:p>
          <a:p>
            <a:pPr lvl="1"/>
            <a:endParaRPr lang="en-US" dirty="0">
              <a:solidFill>
                <a:schemeClr val="bg1"/>
              </a:solidFill>
            </a:endParaRPr>
          </a:p>
          <a:p>
            <a:pPr lvl="1"/>
            <a:r>
              <a:rPr lang="en-US" dirty="0">
                <a:solidFill>
                  <a:schemeClr val="bg1"/>
                </a:solidFill>
              </a:rPr>
              <a:t>     </a:t>
            </a:r>
            <a:r>
              <a:rPr lang="en-US" dirty="0">
                <a:solidFill>
                  <a:srgbClr val="C00000"/>
                </a:solidFill>
              </a:rPr>
              <a:t>One of the most important tenets of my philosophy is that graduates of our program must be lifelong learners. </a:t>
            </a:r>
            <a:r>
              <a:rPr lang="en-US" dirty="0">
                <a:solidFill>
                  <a:schemeClr val="bg1"/>
                </a:solidFill>
              </a:rPr>
              <a:t> The field of XXXXX is always changing.  There are new developments taking place every year, and in some cases, every few months. This is why . . .</a:t>
            </a:r>
          </a:p>
          <a:p>
            <a:pPr lvl="1"/>
            <a:endParaRPr lang="en-US" dirty="0">
              <a:solidFill>
                <a:schemeClr val="bg1"/>
              </a:solidFill>
            </a:endParaRPr>
          </a:p>
        </p:txBody>
      </p:sp>
    </p:spTree>
    <p:extLst>
      <p:ext uri="{BB962C8B-B14F-4D97-AF65-F5344CB8AC3E}">
        <p14:creationId xmlns:p14="http://schemas.microsoft.com/office/powerpoint/2010/main" val="3311025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82848" y="880844"/>
            <a:ext cx="10050011" cy="1692771"/>
          </a:xfrm>
          <a:prstGeom prst="rect">
            <a:avLst/>
          </a:prstGeom>
          <a:noFill/>
        </p:spPr>
        <p:txBody>
          <a:bodyPr wrap="square" rtlCol="0">
            <a:spAutoFit/>
          </a:bodyPr>
          <a:lstStyle/>
          <a:p>
            <a:r>
              <a:rPr lang="en-US" sz="3200" b="1" dirty="0">
                <a:solidFill>
                  <a:schemeClr val="bg1"/>
                </a:solidFill>
              </a:rPr>
              <a:t>Tip:  </a:t>
            </a:r>
            <a:r>
              <a:rPr lang="en-US" sz="3200" dirty="0">
                <a:solidFill>
                  <a:schemeClr val="bg1"/>
                </a:solidFill>
              </a:rPr>
              <a:t>Don’t be afraid to make overt references to your documentation.</a:t>
            </a:r>
          </a:p>
          <a:p>
            <a:endParaRPr lang="en-US" sz="4000" b="1" dirty="0">
              <a:solidFill>
                <a:schemeClr val="bg1"/>
              </a:solidFill>
            </a:endParaRPr>
          </a:p>
        </p:txBody>
      </p:sp>
      <p:sp>
        <p:nvSpPr>
          <p:cNvPr id="5" name="TextBox 4"/>
          <p:cNvSpPr txBox="1"/>
          <p:nvPr/>
        </p:nvSpPr>
        <p:spPr>
          <a:xfrm>
            <a:off x="1166070" y="1929467"/>
            <a:ext cx="9672506" cy="3693319"/>
          </a:xfrm>
          <a:prstGeom prst="rect">
            <a:avLst/>
          </a:prstGeom>
          <a:noFill/>
        </p:spPr>
        <p:txBody>
          <a:bodyPr wrap="square" rtlCol="0">
            <a:spAutoFit/>
          </a:bodyPr>
          <a:lstStyle/>
          <a:p>
            <a:endParaRPr lang="en-US" dirty="0">
              <a:solidFill>
                <a:schemeClr val="bg1"/>
              </a:solidFill>
            </a:endParaRPr>
          </a:p>
          <a:p>
            <a:pPr marL="800100" lvl="1" indent="-342900">
              <a:buFont typeface="Arial" panose="020B0604020202020204" pitchFamily="34" charset="0"/>
              <a:buChar char="•"/>
            </a:pPr>
            <a:r>
              <a:rPr lang="en-US" dirty="0"/>
              <a:t>“The documentation section contains an exercise from my ORD 2546 class that asks the students to research the answers to current questions in the field.  The purpose of this assignment is to help students develop the skills necessary for discovering new techniques that are under development.  After they graduate from the program, this will ensure . . .”</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“A letter of thanks from a former student serves as documentation of the time and care I take in advising students.  I meet with them . . .”</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“The third page in the documentation section is a copy of the comments given to a student on the rough draft of his major project for ORD 1101.  I write extensive end notes as well as in-text commentary in order to . . .”</a:t>
            </a:r>
          </a:p>
        </p:txBody>
      </p:sp>
    </p:spTree>
    <p:extLst>
      <p:ext uri="{BB962C8B-B14F-4D97-AF65-F5344CB8AC3E}">
        <p14:creationId xmlns:p14="http://schemas.microsoft.com/office/powerpoint/2010/main" val="1193336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66070" y="604007"/>
            <a:ext cx="10050011" cy="2185214"/>
          </a:xfrm>
          <a:prstGeom prst="rect">
            <a:avLst/>
          </a:prstGeom>
          <a:noFill/>
        </p:spPr>
        <p:txBody>
          <a:bodyPr wrap="square" rtlCol="0">
            <a:spAutoFit/>
          </a:bodyPr>
          <a:lstStyle/>
          <a:p>
            <a:r>
              <a:rPr lang="en-US" sz="3200" b="1" dirty="0">
                <a:solidFill>
                  <a:schemeClr val="bg1"/>
                </a:solidFill>
              </a:rPr>
              <a:t>Tip:  </a:t>
            </a:r>
            <a:r>
              <a:rPr lang="en-US" sz="3200" dirty="0">
                <a:solidFill>
                  <a:schemeClr val="bg1"/>
                </a:solidFill>
              </a:rPr>
              <a:t>Explain any documentation that is irregular, the result of a group effort, or a revision of something created by another.</a:t>
            </a:r>
          </a:p>
          <a:p>
            <a:endParaRPr lang="en-US" sz="4000" b="1" dirty="0">
              <a:solidFill>
                <a:schemeClr val="bg1"/>
              </a:solidFill>
            </a:endParaRPr>
          </a:p>
        </p:txBody>
      </p:sp>
      <p:sp>
        <p:nvSpPr>
          <p:cNvPr id="5" name="TextBox 4"/>
          <p:cNvSpPr txBox="1"/>
          <p:nvPr/>
        </p:nvSpPr>
        <p:spPr>
          <a:xfrm>
            <a:off x="1107347" y="2600586"/>
            <a:ext cx="9672506" cy="2585323"/>
          </a:xfrm>
          <a:prstGeom prst="rect">
            <a:avLst/>
          </a:prstGeom>
          <a:noFill/>
        </p:spPr>
        <p:txBody>
          <a:bodyPr wrap="square" rtlCol="0">
            <a:spAutoFit/>
          </a:bodyPr>
          <a:lstStyle/>
          <a:p>
            <a:endParaRPr lang="en-US" dirty="0">
              <a:solidFill>
                <a:schemeClr val="bg1"/>
              </a:solidFill>
            </a:endParaRPr>
          </a:p>
          <a:p>
            <a:pPr marL="800100" lvl="1" indent="-342900">
              <a:buFont typeface="Arial" panose="020B0604020202020204" pitchFamily="34" charset="0"/>
              <a:buChar char="•"/>
            </a:pPr>
            <a:r>
              <a:rPr lang="en-US" dirty="0"/>
              <a:t>“The documentation is a project that is the result of a collaboration between Jane Doe and myself, which shows . . .”</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“Although this document has been used in the department for many years, I made significant changes . . .”</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“In the documentation is a copy of six PowerPoint slides that were originally created by XXXXX, but to which I have added . . .”</a:t>
            </a:r>
          </a:p>
        </p:txBody>
      </p:sp>
    </p:spTree>
    <p:extLst>
      <p:ext uri="{BB962C8B-B14F-4D97-AF65-F5344CB8AC3E}">
        <p14:creationId xmlns:p14="http://schemas.microsoft.com/office/powerpoint/2010/main" val="2960612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5829" y="987228"/>
            <a:ext cx="11103428" cy="584775"/>
          </a:xfrm>
          <a:prstGeom prst="rect">
            <a:avLst/>
          </a:prstGeom>
          <a:noFill/>
        </p:spPr>
        <p:txBody>
          <a:bodyPr wrap="square" rtlCol="0">
            <a:spAutoFit/>
          </a:bodyPr>
          <a:lstStyle/>
          <a:p>
            <a:r>
              <a:rPr lang="en-US" sz="3200" b="1" dirty="0">
                <a:solidFill>
                  <a:schemeClr val="bg1"/>
                </a:solidFill>
              </a:rPr>
              <a:t>6.  Consider using a rubric to go over your draft.</a:t>
            </a:r>
          </a:p>
        </p:txBody>
      </p:sp>
      <p:sp>
        <p:nvSpPr>
          <p:cNvPr id="5" name="TextBox 4"/>
          <p:cNvSpPr txBox="1"/>
          <p:nvPr/>
        </p:nvSpPr>
        <p:spPr>
          <a:xfrm>
            <a:off x="1219538" y="2451706"/>
            <a:ext cx="9978013" cy="1846659"/>
          </a:xfrm>
          <a:prstGeom prst="rect">
            <a:avLst/>
          </a:prstGeom>
          <a:noFill/>
        </p:spPr>
        <p:txBody>
          <a:bodyPr wrap="square" rtlCol="0">
            <a:spAutoFit/>
          </a:bodyPr>
          <a:lstStyle/>
          <a:p>
            <a:pPr marL="342900" indent="-342900">
              <a:buFont typeface="Arial" panose="020B0604020202020204" pitchFamily="34" charset="0"/>
              <a:buChar char="•"/>
            </a:pPr>
            <a:r>
              <a:rPr lang="en-US" sz="2000" dirty="0">
                <a:hlinkClick r:id="rId2"/>
              </a:rPr>
              <a:t>http://www.crlt.umich.edu/sites/default/files/resource_files/TeachingPhilosophyRubric.pdf</a:t>
            </a:r>
            <a:r>
              <a:rPr lang="en-US" sz="2000" dirty="0"/>
              <a:t>  (from an outside source, but useful)</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dirty="0"/>
              <a:t>CSCC P&amp;T Handbook, Appendices O, P, or Q:  </a:t>
            </a:r>
            <a:r>
              <a:rPr lang="en-US" dirty="0">
                <a:hlinkClick r:id="rId3"/>
              </a:rPr>
              <a:t>https://www.cscc.edu/employee/faculty/teaching-professional-development/promotion-tenure.shtml</a:t>
            </a:r>
            <a:r>
              <a:rPr lang="en-US" dirty="0"/>
              <a:t> </a:t>
            </a:r>
          </a:p>
        </p:txBody>
      </p:sp>
    </p:spTree>
    <p:extLst>
      <p:ext uri="{BB962C8B-B14F-4D97-AF65-F5344CB8AC3E}">
        <p14:creationId xmlns:p14="http://schemas.microsoft.com/office/powerpoint/2010/main" val="504548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5829" y="987228"/>
            <a:ext cx="11103428" cy="584775"/>
          </a:xfrm>
          <a:prstGeom prst="rect">
            <a:avLst/>
          </a:prstGeom>
          <a:noFill/>
        </p:spPr>
        <p:txBody>
          <a:bodyPr wrap="square" rtlCol="0">
            <a:spAutoFit/>
          </a:bodyPr>
          <a:lstStyle/>
          <a:p>
            <a:r>
              <a:rPr lang="en-US" sz="3200" b="1" dirty="0">
                <a:solidFill>
                  <a:schemeClr val="bg1"/>
                </a:solidFill>
              </a:rPr>
              <a:t>7.  Get feedback from some outside readers.</a:t>
            </a:r>
          </a:p>
        </p:txBody>
      </p:sp>
      <p:sp>
        <p:nvSpPr>
          <p:cNvPr id="5" name="TextBox 4"/>
          <p:cNvSpPr txBox="1"/>
          <p:nvPr/>
        </p:nvSpPr>
        <p:spPr>
          <a:xfrm>
            <a:off x="1949381" y="2611097"/>
            <a:ext cx="8931141" cy="1938992"/>
          </a:xfrm>
          <a:prstGeom prst="rect">
            <a:avLst/>
          </a:prstGeom>
          <a:noFill/>
        </p:spPr>
        <p:txBody>
          <a:bodyPr wrap="square" rtlCol="0">
            <a:spAutoFit/>
          </a:bodyPr>
          <a:lstStyle/>
          <a:p>
            <a:pPr marL="342900" indent="-342900">
              <a:buFont typeface="Arial" panose="020B0604020202020204" pitchFamily="34" charset="0"/>
              <a:buChar char="•"/>
            </a:pPr>
            <a:r>
              <a:rPr lang="en-US" sz="2400" dirty="0"/>
              <a:t>Your Peer Review Team</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Other faculty in the department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Faculty outside your department</a:t>
            </a:r>
          </a:p>
        </p:txBody>
      </p:sp>
    </p:spTree>
    <p:extLst>
      <p:ext uri="{BB962C8B-B14F-4D97-AF65-F5344CB8AC3E}">
        <p14:creationId xmlns:p14="http://schemas.microsoft.com/office/powerpoint/2010/main" val="3268643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5829" y="987228"/>
            <a:ext cx="11103428" cy="584775"/>
          </a:xfrm>
          <a:prstGeom prst="rect">
            <a:avLst/>
          </a:prstGeom>
          <a:noFill/>
        </p:spPr>
        <p:txBody>
          <a:bodyPr wrap="square" rtlCol="0">
            <a:spAutoFit/>
          </a:bodyPr>
          <a:lstStyle/>
          <a:p>
            <a:r>
              <a:rPr lang="en-US" sz="3200" b="1" dirty="0">
                <a:solidFill>
                  <a:schemeClr val="bg1"/>
                </a:solidFill>
              </a:rPr>
              <a:t>8.  Revise and polish.</a:t>
            </a:r>
          </a:p>
        </p:txBody>
      </p:sp>
      <p:sp>
        <p:nvSpPr>
          <p:cNvPr id="5" name="TextBox 4"/>
          <p:cNvSpPr txBox="1"/>
          <p:nvPr/>
        </p:nvSpPr>
        <p:spPr>
          <a:xfrm>
            <a:off x="1949381" y="2611097"/>
            <a:ext cx="8931141"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a:t>Consider getting more feedback.</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Check grammar, spelling, and other mechanics.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Make sure that the documentation is organized, paralleling the narrative.  </a:t>
            </a:r>
          </a:p>
        </p:txBody>
      </p:sp>
    </p:spTree>
    <p:extLst>
      <p:ext uri="{BB962C8B-B14F-4D97-AF65-F5344CB8AC3E}">
        <p14:creationId xmlns:p14="http://schemas.microsoft.com/office/powerpoint/2010/main" val="1311228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5211" y="940526"/>
            <a:ext cx="9980023" cy="4401205"/>
          </a:xfrm>
          <a:prstGeom prst="rect">
            <a:avLst/>
          </a:prstGeom>
          <a:noFill/>
        </p:spPr>
        <p:txBody>
          <a:bodyPr wrap="square" rtlCol="0">
            <a:spAutoFit/>
          </a:bodyPr>
          <a:lstStyle/>
          <a:p>
            <a:r>
              <a:rPr lang="en-US" sz="2800" b="1" dirty="0">
                <a:solidFill>
                  <a:schemeClr val="bg1"/>
                </a:solidFill>
              </a:rPr>
              <a:t>Disclaimer:  </a:t>
            </a:r>
            <a:r>
              <a:rPr lang="en-US" sz="2800" dirty="0">
                <a:solidFill>
                  <a:schemeClr val="bg1"/>
                </a:solidFill>
              </a:rPr>
              <a:t>There are many, many ways to effectively present the Teaching Philosophy and narrative for the Teaching and Learning Activities section of the portfolio.  </a:t>
            </a:r>
          </a:p>
          <a:p>
            <a:endParaRPr lang="en-US" sz="2800" dirty="0">
              <a:solidFill>
                <a:schemeClr val="bg1"/>
              </a:solidFill>
            </a:endParaRPr>
          </a:p>
          <a:p>
            <a:r>
              <a:rPr lang="en-US" sz="2800" dirty="0">
                <a:solidFill>
                  <a:schemeClr val="bg1"/>
                </a:solidFill>
              </a:rPr>
              <a:t>This PowerPoint offers advice to those who would like guidance, but it is not intended to prescribe a specific format for all candidates.  </a:t>
            </a:r>
          </a:p>
          <a:p>
            <a:endParaRPr lang="en-US" sz="2800" dirty="0">
              <a:solidFill>
                <a:schemeClr val="bg1"/>
              </a:solidFill>
            </a:endParaRPr>
          </a:p>
          <a:p>
            <a:r>
              <a:rPr lang="en-US" sz="2800" dirty="0">
                <a:solidFill>
                  <a:schemeClr val="bg1"/>
                </a:solidFill>
              </a:rPr>
              <a:t>Candidates must use their own best judgment in applying any and all advice given.</a:t>
            </a:r>
          </a:p>
        </p:txBody>
      </p:sp>
    </p:spTree>
    <p:extLst>
      <p:ext uri="{BB962C8B-B14F-4D97-AF65-F5344CB8AC3E}">
        <p14:creationId xmlns:p14="http://schemas.microsoft.com/office/powerpoint/2010/main" val="59481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2273" y="542611"/>
            <a:ext cx="11103428" cy="584775"/>
          </a:xfrm>
          <a:prstGeom prst="rect">
            <a:avLst/>
          </a:prstGeom>
          <a:noFill/>
        </p:spPr>
        <p:txBody>
          <a:bodyPr wrap="square" rtlCol="0">
            <a:spAutoFit/>
          </a:bodyPr>
          <a:lstStyle/>
          <a:p>
            <a:r>
              <a:rPr lang="en-US" sz="3200" b="1" dirty="0">
                <a:solidFill>
                  <a:schemeClr val="bg1"/>
                </a:solidFill>
              </a:rPr>
              <a:t>Yes, you actually do have a teaching philosophy!</a:t>
            </a:r>
          </a:p>
        </p:txBody>
      </p:sp>
      <p:sp>
        <p:nvSpPr>
          <p:cNvPr id="5" name="TextBox 4"/>
          <p:cNvSpPr txBox="1"/>
          <p:nvPr/>
        </p:nvSpPr>
        <p:spPr>
          <a:xfrm>
            <a:off x="3077810" y="1394609"/>
            <a:ext cx="5892353" cy="3539430"/>
          </a:xfrm>
          <a:prstGeom prst="rect">
            <a:avLst/>
          </a:prstGeom>
          <a:noFill/>
        </p:spPr>
        <p:txBody>
          <a:bodyPr wrap="square" rtlCol="0">
            <a:spAutoFit/>
          </a:bodyPr>
          <a:lstStyle/>
          <a:p>
            <a:r>
              <a:rPr lang="en-US" sz="3200" b="1" dirty="0"/>
              <a:t>Goals and Objectives</a:t>
            </a:r>
          </a:p>
          <a:p>
            <a:endParaRPr lang="en-US" sz="3200" b="1" dirty="0"/>
          </a:p>
          <a:p>
            <a:pPr marL="457200" indent="-457200">
              <a:buFont typeface="Wingdings" panose="05000000000000000000" pitchFamily="2" charset="2"/>
              <a:buChar char="Ø"/>
            </a:pPr>
            <a:r>
              <a:rPr lang="en-US" sz="3200" b="1" dirty="0"/>
              <a:t>Cognitive</a:t>
            </a:r>
          </a:p>
          <a:p>
            <a:pPr marL="457200" indent="-457200">
              <a:buFont typeface="Wingdings" panose="05000000000000000000" pitchFamily="2" charset="2"/>
              <a:buChar char="Ø"/>
            </a:pPr>
            <a:r>
              <a:rPr lang="en-US" sz="3200" b="1" dirty="0"/>
              <a:t>Affective</a:t>
            </a:r>
          </a:p>
          <a:p>
            <a:pPr marL="457200" indent="-457200">
              <a:buFont typeface="Wingdings" panose="05000000000000000000" pitchFamily="2" charset="2"/>
              <a:buChar char="Ø"/>
            </a:pPr>
            <a:r>
              <a:rPr lang="en-US" sz="3200" b="1" dirty="0"/>
              <a:t>Behavioral</a:t>
            </a:r>
          </a:p>
          <a:p>
            <a:pPr marL="457200" indent="-457200">
              <a:buFont typeface="Wingdings" panose="05000000000000000000" pitchFamily="2" charset="2"/>
              <a:buChar char="Ø"/>
            </a:pPr>
            <a:r>
              <a:rPr lang="en-US" sz="3200" b="1" dirty="0"/>
              <a:t>Skills</a:t>
            </a:r>
          </a:p>
          <a:p>
            <a:pPr marL="457200" indent="-457200">
              <a:buFont typeface="Wingdings" panose="05000000000000000000" pitchFamily="2" charset="2"/>
              <a:buChar char="Ø"/>
            </a:pPr>
            <a:r>
              <a:rPr lang="en-US" sz="3200" b="1" dirty="0"/>
              <a:t>Ethics</a:t>
            </a:r>
          </a:p>
        </p:txBody>
      </p:sp>
      <p:sp>
        <p:nvSpPr>
          <p:cNvPr id="6" name="TextBox 5"/>
          <p:cNvSpPr txBox="1"/>
          <p:nvPr/>
        </p:nvSpPr>
        <p:spPr>
          <a:xfrm>
            <a:off x="472272" y="5201262"/>
            <a:ext cx="11103428" cy="1077218"/>
          </a:xfrm>
          <a:prstGeom prst="rect">
            <a:avLst/>
          </a:prstGeom>
          <a:noFill/>
        </p:spPr>
        <p:txBody>
          <a:bodyPr wrap="square" rtlCol="0">
            <a:spAutoFit/>
          </a:bodyPr>
          <a:lstStyle/>
          <a:p>
            <a:r>
              <a:rPr lang="en-US" sz="3200" b="1" dirty="0">
                <a:solidFill>
                  <a:schemeClr val="bg1"/>
                </a:solidFill>
              </a:rPr>
              <a:t>These tenets implicitly and explicitly guide you every day as you plan and deliver instruction.</a:t>
            </a:r>
          </a:p>
        </p:txBody>
      </p:sp>
    </p:spTree>
    <p:extLst>
      <p:ext uri="{BB962C8B-B14F-4D97-AF65-F5344CB8AC3E}">
        <p14:creationId xmlns:p14="http://schemas.microsoft.com/office/powerpoint/2010/main" val="193643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6173" y="2152481"/>
            <a:ext cx="9119724" cy="1938992"/>
          </a:xfrm>
          <a:prstGeom prst="rect">
            <a:avLst/>
          </a:prstGeom>
          <a:noFill/>
        </p:spPr>
        <p:txBody>
          <a:bodyPr wrap="square" rtlCol="0">
            <a:spAutoFit/>
          </a:bodyPr>
          <a:lstStyle/>
          <a:p>
            <a:r>
              <a:rPr lang="en-US" sz="4000" b="1" dirty="0">
                <a:solidFill>
                  <a:schemeClr val="bg1"/>
                </a:solidFill>
              </a:rPr>
              <a:t>How do you go about making the </a:t>
            </a:r>
            <a:r>
              <a:rPr lang="en-US" sz="4000" b="1" u="sng" dirty="0">
                <a:solidFill>
                  <a:schemeClr val="bg1"/>
                </a:solidFill>
              </a:rPr>
              <a:t>implicit</a:t>
            </a:r>
            <a:r>
              <a:rPr lang="en-US" sz="4000" b="1" dirty="0">
                <a:solidFill>
                  <a:schemeClr val="bg1"/>
                </a:solidFill>
              </a:rPr>
              <a:t> </a:t>
            </a:r>
            <a:r>
              <a:rPr lang="en-US" sz="4000" b="1" u="sng" dirty="0">
                <a:solidFill>
                  <a:schemeClr val="bg1"/>
                </a:solidFill>
              </a:rPr>
              <a:t>explicit</a:t>
            </a:r>
            <a:r>
              <a:rPr lang="en-US" sz="4000" b="1" dirty="0">
                <a:solidFill>
                  <a:schemeClr val="bg1"/>
                </a:solidFill>
              </a:rPr>
              <a:t> for the purpose of writing this section of the portfolio?</a:t>
            </a:r>
          </a:p>
        </p:txBody>
      </p:sp>
    </p:spTree>
    <p:extLst>
      <p:ext uri="{BB962C8B-B14F-4D97-AF65-F5344CB8AC3E}">
        <p14:creationId xmlns:p14="http://schemas.microsoft.com/office/powerpoint/2010/main" val="3648731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2273" y="542611"/>
            <a:ext cx="11103428" cy="584775"/>
          </a:xfrm>
          <a:prstGeom prst="rect">
            <a:avLst/>
          </a:prstGeom>
          <a:noFill/>
        </p:spPr>
        <p:txBody>
          <a:bodyPr wrap="square" rtlCol="0">
            <a:spAutoFit/>
          </a:bodyPr>
          <a:lstStyle/>
          <a:p>
            <a:r>
              <a:rPr lang="en-US" sz="3200" b="1" dirty="0">
                <a:solidFill>
                  <a:schemeClr val="bg1"/>
                </a:solidFill>
              </a:rPr>
              <a:t>1.  Figure out what your teaching philosophy really is.</a:t>
            </a:r>
          </a:p>
        </p:txBody>
      </p:sp>
      <p:sp>
        <p:nvSpPr>
          <p:cNvPr id="5" name="TextBox 4"/>
          <p:cNvSpPr txBox="1"/>
          <p:nvPr/>
        </p:nvSpPr>
        <p:spPr>
          <a:xfrm>
            <a:off x="1034980" y="1587640"/>
            <a:ext cx="9978013" cy="4370427"/>
          </a:xfrm>
          <a:prstGeom prst="rect">
            <a:avLst/>
          </a:prstGeom>
          <a:noFill/>
        </p:spPr>
        <p:txBody>
          <a:bodyPr wrap="square" rtlCol="0">
            <a:spAutoFit/>
          </a:bodyPr>
          <a:lstStyle/>
          <a:p>
            <a:pPr marL="342900" indent="-342900">
              <a:buAutoNum type="alphaLcPeriod"/>
            </a:pPr>
            <a:r>
              <a:rPr lang="en-US" sz="2000" dirty="0"/>
              <a:t>Read the section and </a:t>
            </a:r>
            <a:r>
              <a:rPr lang="en-US" sz="2000" i="1" dirty="0"/>
              <a:t>Nuts and Bolts </a:t>
            </a:r>
            <a:r>
              <a:rPr lang="en-US" sz="2000" dirty="0"/>
              <a:t>box in the Handbook, pages 14-15.</a:t>
            </a:r>
          </a:p>
          <a:p>
            <a:pPr marL="342900" indent="-342900">
              <a:buAutoNum type="alphaLcPeriod"/>
            </a:pPr>
            <a:endParaRPr lang="en-US" sz="2000" dirty="0"/>
          </a:p>
          <a:p>
            <a:pPr marL="342900" indent="-342900">
              <a:buAutoNum type="alphaLcPeriod"/>
            </a:pPr>
            <a:r>
              <a:rPr lang="en-US" sz="2000" dirty="0"/>
              <a:t>Try out some self-assessments:  </a:t>
            </a:r>
            <a:r>
              <a:rPr lang="en-US" sz="2000" dirty="0">
                <a:hlinkClick r:id="rId2"/>
              </a:rPr>
              <a:t>https://tgi.its.uiowa.edu</a:t>
            </a:r>
            <a:r>
              <a:rPr lang="en-US" sz="2000" dirty="0" smtClean="0">
                <a:hlinkClick r:id="rId2"/>
              </a:rPr>
              <a:t>/</a:t>
            </a:r>
            <a:r>
              <a:rPr lang="en-US" sz="2000" dirty="0" smtClean="0"/>
              <a:t> and Google </a:t>
            </a:r>
            <a:r>
              <a:rPr lang="en-US" sz="2000" dirty="0"/>
              <a:t>“Teaching Style Survey” and “Teaching Goals Inventory.”</a:t>
            </a:r>
          </a:p>
          <a:p>
            <a:pPr marL="342900" indent="-342900">
              <a:buAutoNum type="alphaLcPeriod"/>
            </a:pPr>
            <a:endParaRPr lang="en-US" sz="2000" dirty="0"/>
          </a:p>
          <a:p>
            <a:pPr marL="342900" indent="-342900">
              <a:buAutoNum type="alphaLcPeriod"/>
            </a:pPr>
            <a:r>
              <a:rPr lang="en-US" sz="2000" dirty="0"/>
              <a:t>Read some other advice: </a:t>
            </a:r>
          </a:p>
          <a:p>
            <a:pPr marL="800100" lvl="1" indent="-342900">
              <a:buAutoNum type="alphaLcPeriod"/>
            </a:pPr>
            <a:r>
              <a:rPr lang="en-US" sz="2000" dirty="0">
                <a:hlinkClick r:id="rId3"/>
              </a:rPr>
              <a:t>http://www.celt.iastate.edu/faculty/document-your-teaching/writing-a-teaching-philosophy-statement</a:t>
            </a:r>
            <a:r>
              <a:rPr lang="en-US" sz="2000" dirty="0"/>
              <a:t>  </a:t>
            </a:r>
          </a:p>
          <a:p>
            <a:pPr marL="800100" lvl="1" indent="-342900">
              <a:buAutoNum type="alphaLcPeriod"/>
            </a:pPr>
            <a:r>
              <a:rPr lang="en-US" sz="2000" dirty="0">
                <a:hlinkClick r:id="rId4"/>
              </a:rPr>
              <a:t>https://academics.lmu.edu/cte/about/archives/2013committeeonthecomprehensiveevaluationofteaching/teachingnarrative/</a:t>
            </a:r>
            <a:r>
              <a:rPr lang="en-US" sz="2000" dirty="0"/>
              <a:t> </a:t>
            </a:r>
          </a:p>
          <a:p>
            <a:pPr marL="342900" indent="-342900">
              <a:buAutoNum type="alphaLcPeriod"/>
            </a:pPr>
            <a:endParaRPr lang="en-US" sz="2000" dirty="0"/>
          </a:p>
          <a:p>
            <a:pPr marL="342900" indent="-342900">
              <a:buAutoNum type="alphaLcPeriod"/>
            </a:pPr>
            <a:r>
              <a:rPr lang="en-US" sz="2000" dirty="0"/>
              <a:t>Look at samples:  </a:t>
            </a:r>
            <a:r>
              <a:rPr lang="en-US" sz="2000" dirty="0">
                <a:hlinkClick r:id="rId5"/>
              </a:rPr>
              <a:t>https://www.uky.edu/~drlane/teaching_philosophy.pdf</a:t>
            </a:r>
            <a:r>
              <a:rPr lang="en-US" sz="2000" dirty="0"/>
              <a:t> and Google “teaching philosophy samples”</a:t>
            </a:r>
          </a:p>
          <a:p>
            <a:pPr marL="342900" indent="-342900">
              <a:buAutoNum type="alphaLcPeriod"/>
            </a:pPr>
            <a:endParaRPr lang="en-US" dirty="0"/>
          </a:p>
        </p:txBody>
      </p:sp>
    </p:spTree>
    <p:extLst>
      <p:ext uri="{BB962C8B-B14F-4D97-AF65-F5344CB8AC3E}">
        <p14:creationId xmlns:p14="http://schemas.microsoft.com/office/powerpoint/2010/main" val="2514975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3AFAE5B2-C5C5-4EA3-B858-1B52F1D313B8}"/>
              </a:ext>
            </a:extLst>
          </p:cNvPr>
          <p:cNvPicPr>
            <a:picLocks noChangeAspect="1"/>
          </p:cNvPicPr>
          <p:nvPr/>
        </p:nvPicPr>
        <p:blipFill>
          <a:blip r:embed="rId2"/>
          <a:stretch>
            <a:fillRect/>
          </a:stretch>
        </p:blipFill>
        <p:spPr>
          <a:xfrm>
            <a:off x="4405082" y="1326175"/>
            <a:ext cx="7529128" cy="5104914"/>
          </a:xfrm>
          <a:prstGeom prst="rect">
            <a:avLst/>
          </a:prstGeom>
        </p:spPr>
      </p:pic>
      <p:sp>
        <p:nvSpPr>
          <p:cNvPr id="5" name="TextBox 4">
            <a:extLst>
              <a:ext uri="{FF2B5EF4-FFF2-40B4-BE49-F238E27FC236}">
                <a16:creationId xmlns:a16="http://schemas.microsoft.com/office/drawing/2014/main" xmlns="" id="{83FE9C90-7693-4988-ABF7-42CC52A3B1A1}"/>
              </a:ext>
            </a:extLst>
          </p:cNvPr>
          <p:cNvSpPr txBox="1"/>
          <p:nvPr/>
        </p:nvSpPr>
        <p:spPr>
          <a:xfrm>
            <a:off x="107745" y="6510350"/>
            <a:ext cx="11976510" cy="276999"/>
          </a:xfrm>
          <a:prstGeom prst="rect">
            <a:avLst/>
          </a:prstGeom>
          <a:noFill/>
        </p:spPr>
        <p:txBody>
          <a:bodyPr wrap="square">
            <a:spAutoFit/>
          </a:bodyPr>
          <a:lstStyle/>
          <a:p>
            <a:r>
              <a:rPr lang="en-US" sz="1200" dirty="0">
                <a:hlinkClick r:id="rId3"/>
              </a:rPr>
              <a:t>https://www.facultyfocus.com/articles/philosophy-of-teaching/six-questions-will-bring-teaching-philosophy-focus/</a:t>
            </a:r>
            <a:r>
              <a:rPr lang="en-US" sz="1200" dirty="0"/>
              <a:t> </a:t>
            </a:r>
          </a:p>
        </p:txBody>
      </p:sp>
      <p:pic>
        <p:nvPicPr>
          <p:cNvPr id="7" name="Picture 6">
            <a:extLst>
              <a:ext uri="{FF2B5EF4-FFF2-40B4-BE49-F238E27FC236}">
                <a16:creationId xmlns:a16="http://schemas.microsoft.com/office/drawing/2014/main" xmlns="" id="{A3F41BCB-4DA9-4561-858B-015629829976}"/>
              </a:ext>
            </a:extLst>
          </p:cNvPr>
          <p:cNvPicPr>
            <a:picLocks noChangeAspect="1"/>
          </p:cNvPicPr>
          <p:nvPr/>
        </p:nvPicPr>
        <p:blipFill>
          <a:blip r:embed="rId4"/>
          <a:stretch>
            <a:fillRect/>
          </a:stretch>
        </p:blipFill>
        <p:spPr>
          <a:xfrm>
            <a:off x="182482" y="209150"/>
            <a:ext cx="5683297" cy="1053808"/>
          </a:xfrm>
          <a:prstGeom prst="rect">
            <a:avLst/>
          </a:prstGeom>
        </p:spPr>
      </p:pic>
    </p:spTree>
    <p:extLst>
      <p:ext uri="{BB962C8B-B14F-4D97-AF65-F5344CB8AC3E}">
        <p14:creationId xmlns:p14="http://schemas.microsoft.com/office/powerpoint/2010/main" val="82072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6C0BF904-701A-4D82-B95F-2D62B7A46E26}"/>
              </a:ext>
            </a:extLst>
          </p:cNvPr>
          <p:cNvPicPr>
            <a:picLocks noChangeAspect="1"/>
          </p:cNvPicPr>
          <p:nvPr/>
        </p:nvPicPr>
        <p:blipFill>
          <a:blip r:embed="rId2"/>
          <a:stretch>
            <a:fillRect/>
          </a:stretch>
        </p:blipFill>
        <p:spPr>
          <a:xfrm>
            <a:off x="7580383" y="409153"/>
            <a:ext cx="2848373" cy="6039693"/>
          </a:xfrm>
          <a:prstGeom prst="rect">
            <a:avLst/>
          </a:prstGeom>
        </p:spPr>
      </p:pic>
      <p:pic>
        <p:nvPicPr>
          <p:cNvPr id="5" name="Picture 4">
            <a:extLst>
              <a:ext uri="{FF2B5EF4-FFF2-40B4-BE49-F238E27FC236}">
                <a16:creationId xmlns:a16="http://schemas.microsoft.com/office/drawing/2014/main" xmlns="" id="{851712A6-CEB8-4A0C-AE18-D89DFB228094}"/>
              </a:ext>
            </a:extLst>
          </p:cNvPr>
          <p:cNvPicPr>
            <a:picLocks noChangeAspect="1"/>
          </p:cNvPicPr>
          <p:nvPr/>
        </p:nvPicPr>
        <p:blipFill>
          <a:blip r:embed="rId3"/>
          <a:stretch>
            <a:fillRect/>
          </a:stretch>
        </p:blipFill>
        <p:spPr>
          <a:xfrm>
            <a:off x="956324" y="278785"/>
            <a:ext cx="4734586" cy="1066949"/>
          </a:xfrm>
          <a:prstGeom prst="rect">
            <a:avLst/>
          </a:prstGeom>
        </p:spPr>
      </p:pic>
      <p:sp>
        <p:nvSpPr>
          <p:cNvPr id="7" name="TextBox 6">
            <a:extLst>
              <a:ext uri="{FF2B5EF4-FFF2-40B4-BE49-F238E27FC236}">
                <a16:creationId xmlns:a16="http://schemas.microsoft.com/office/drawing/2014/main" xmlns="" id="{F8F901AD-82EA-4539-B33D-99873C9D1848}"/>
              </a:ext>
            </a:extLst>
          </p:cNvPr>
          <p:cNvSpPr txBox="1"/>
          <p:nvPr/>
        </p:nvSpPr>
        <p:spPr>
          <a:xfrm>
            <a:off x="764131" y="5802515"/>
            <a:ext cx="6108970" cy="646331"/>
          </a:xfrm>
          <a:prstGeom prst="rect">
            <a:avLst/>
          </a:prstGeom>
          <a:noFill/>
        </p:spPr>
        <p:txBody>
          <a:bodyPr wrap="square">
            <a:spAutoFit/>
          </a:bodyPr>
          <a:lstStyle/>
          <a:p>
            <a:r>
              <a:rPr lang="en-US" dirty="0">
                <a:hlinkClick r:id="rId4"/>
              </a:rPr>
              <a:t>https://crlt.umich.edu/sites/default/files/resource_files/CRLT_no23_revised.pdf</a:t>
            </a:r>
            <a:r>
              <a:rPr lang="en-US" dirty="0"/>
              <a:t> </a:t>
            </a:r>
          </a:p>
        </p:txBody>
      </p:sp>
    </p:spTree>
    <p:extLst>
      <p:ext uri="{BB962C8B-B14F-4D97-AF65-F5344CB8AC3E}">
        <p14:creationId xmlns:p14="http://schemas.microsoft.com/office/powerpoint/2010/main" val="1558710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2273" y="542611"/>
            <a:ext cx="11103428" cy="584775"/>
          </a:xfrm>
          <a:prstGeom prst="rect">
            <a:avLst/>
          </a:prstGeom>
          <a:noFill/>
        </p:spPr>
        <p:txBody>
          <a:bodyPr wrap="square" rtlCol="0">
            <a:spAutoFit/>
          </a:bodyPr>
          <a:lstStyle/>
          <a:p>
            <a:r>
              <a:rPr lang="en-US" sz="3200" b="1" dirty="0">
                <a:solidFill>
                  <a:schemeClr val="bg1"/>
                </a:solidFill>
              </a:rPr>
              <a:t>2.  Write down the essential tenets of your philosophy.</a:t>
            </a:r>
          </a:p>
        </p:txBody>
      </p:sp>
      <p:sp>
        <p:nvSpPr>
          <p:cNvPr id="5" name="TextBox 4"/>
          <p:cNvSpPr txBox="1"/>
          <p:nvPr/>
        </p:nvSpPr>
        <p:spPr>
          <a:xfrm>
            <a:off x="1034980" y="1587640"/>
            <a:ext cx="9978013" cy="4062651"/>
          </a:xfrm>
          <a:prstGeom prst="rect">
            <a:avLst/>
          </a:prstGeom>
          <a:noFill/>
        </p:spPr>
        <p:txBody>
          <a:bodyPr wrap="square" rtlCol="0">
            <a:spAutoFit/>
          </a:bodyPr>
          <a:lstStyle/>
          <a:p>
            <a:pPr marL="342900" indent="-342900">
              <a:buAutoNum type="alphaLcPeriod"/>
            </a:pPr>
            <a:r>
              <a:rPr lang="en-US" sz="2000" dirty="0"/>
              <a:t>How many?  </a:t>
            </a:r>
            <a:r>
              <a:rPr lang="en-US" sz="2000" dirty="0">
                <a:solidFill>
                  <a:schemeClr val="bg1"/>
                </a:solidFill>
              </a:rPr>
              <a:t>Pick maybe four to ten—it’s your call.</a:t>
            </a:r>
          </a:p>
          <a:p>
            <a:pPr marL="342900" indent="-342900">
              <a:buAutoNum type="alphaLcPeriod"/>
            </a:pPr>
            <a:endParaRPr lang="en-US" sz="2000" dirty="0">
              <a:solidFill>
                <a:schemeClr val="bg1"/>
              </a:solidFill>
            </a:endParaRPr>
          </a:p>
          <a:p>
            <a:pPr marL="342900" indent="-342900">
              <a:buFontTx/>
              <a:buAutoNum type="alphaLcPeriod"/>
            </a:pPr>
            <a:r>
              <a:rPr lang="en-US" sz="2000" dirty="0"/>
              <a:t>Organize them in some way. Do what makes sense.</a:t>
            </a:r>
          </a:p>
          <a:p>
            <a:pPr marL="800100" lvl="1" indent="-342900">
              <a:buAutoNum type="alphaLcPeriod"/>
            </a:pPr>
            <a:r>
              <a:rPr lang="en-US" sz="2000" dirty="0">
                <a:solidFill>
                  <a:schemeClr val="bg1"/>
                </a:solidFill>
              </a:rPr>
              <a:t>academic ones and affective ones? </a:t>
            </a:r>
          </a:p>
          <a:p>
            <a:pPr marL="800100" lvl="1" indent="-342900">
              <a:buAutoNum type="alphaLcPeriod"/>
            </a:pPr>
            <a:r>
              <a:rPr lang="en-US" sz="2000" dirty="0">
                <a:solidFill>
                  <a:schemeClr val="bg1"/>
                </a:solidFill>
              </a:rPr>
              <a:t>content vs. skills vs. attitudes?</a:t>
            </a:r>
          </a:p>
          <a:p>
            <a:pPr marL="800100" lvl="1" indent="-342900">
              <a:buAutoNum type="alphaLcPeriod"/>
            </a:pPr>
            <a:r>
              <a:rPr lang="en-US" sz="2000" dirty="0">
                <a:solidFill>
                  <a:schemeClr val="bg1"/>
                </a:solidFill>
              </a:rPr>
              <a:t>importance order?  </a:t>
            </a:r>
          </a:p>
          <a:p>
            <a:pPr lvl="1"/>
            <a:endParaRPr lang="en-US" sz="2000" dirty="0"/>
          </a:p>
          <a:p>
            <a:pPr marL="342900" indent="-342900">
              <a:buAutoNum type="alphaLcPeriod"/>
            </a:pPr>
            <a:r>
              <a:rPr lang="en-US" sz="2000" dirty="0"/>
              <a:t>Decide how you’re going to present them. </a:t>
            </a:r>
          </a:p>
          <a:p>
            <a:pPr marL="800100" lvl="1" indent="-342900">
              <a:buAutoNum type="alphaLcPeriod"/>
            </a:pPr>
            <a:r>
              <a:rPr lang="en-US" sz="2000" dirty="0"/>
              <a:t>philosophy first—just discussing the “theory”—and then a separate section of narrative—with a discussion of the “practice” in each course?</a:t>
            </a:r>
          </a:p>
          <a:p>
            <a:pPr marL="800100" lvl="1" indent="-342900">
              <a:buAutoNum type="alphaLcPeriod"/>
            </a:pPr>
            <a:r>
              <a:rPr lang="en-US" sz="2000" dirty="0"/>
              <a:t>merge the two sections by discussing each tenet in theory and then giving examples of how you put it in practice in your class?</a:t>
            </a:r>
          </a:p>
          <a:p>
            <a:pPr marL="342900" indent="-342900">
              <a:buAutoNum type="alphaLcPeriod"/>
            </a:pPr>
            <a:endParaRPr lang="en-US" dirty="0"/>
          </a:p>
        </p:txBody>
      </p:sp>
    </p:spTree>
    <p:extLst>
      <p:ext uri="{BB962C8B-B14F-4D97-AF65-F5344CB8AC3E}">
        <p14:creationId xmlns:p14="http://schemas.microsoft.com/office/powerpoint/2010/main" val="22795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2273" y="542611"/>
            <a:ext cx="4592096" cy="1569660"/>
          </a:xfrm>
          <a:prstGeom prst="rect">
            <a:avLst/>
          </a:prstGeom>
          <a:noFill/>
        </p:spPr>
        <p:txBody>
          <a:bodyPr wrap="square" rtlCol="0">
            <a:spAutoFit/>
          </a:bodyPr>
          <a:lstStyle/>
          <a:p>
            <a:r>
              <a:rPr lang="en-US" sz="3200" b="1" dirty="0">
                <a:solidFill>
                  <a:schemeClr val="bg1"/>
                </a:solidFill>
              </a:rPr>
              <a:t>3.  Create an outline to keep your thoughts organized.</a:t>
            </a:r>
          </a:p>
        </p:txBody>
      </p:sp>
      <p:sp>
        <p:nvSpPr>
          <p:cNvPr id="2" name="TextBox 1"/>
          <p:cNvSpPr txBox="1"/>
          <p:nvPr/>
        </p:nvSpPr>
        <p:spPr>
          <a:xfrm>
            <a:off x="5064369" y="394692"/>
            <a:ext cx="6745793" cy="6463308"/>
          </a:xfrm>
          <a:prstGeom prst="rect">
            <a:avLst/>
          </a:prstGeom>
          <a:noFill/>
        </p:spPr>
        <p:txBody>
          <a:bodyPr wrap="square" rtlCol="0">
            <a:spAutoFit/>
          </a:bodyPr>
          <a:lstStyle/>
          <a:p>
            <a:pPr marL="400050" indent="-400050">
              <a:buAutoNum type="romanUcPeriod"/>
            </a:pPr>
            <a:r>
              <a:rPr lang="en-US" b="1" dirty="0"/>
              <a:t>General Intro</a:t>
            </a:r>
          </a:p>
          <a:p>
            <a:pPr marL="857250" lvl="1" indent="-400050">
              <a:buAutoNum type="alphaUcPeriod"/>
            </a:pPr>
            <a:r>
              <a:rPr lang="en-US" b="1" dirty="0">
                <a:solidFill>
                  <a:srgbClr val="002060"/>
                </a:solidFill>
              </a:rPr>
              <a:t>Value I</a:t>
            </a:r>
          </a:p>
          <a:p>
            <a:pPr marL="1314450" lvl="2" indent="-400050">
              <a:buFont typeface="+mj-lt"/>
              <a:buAutoNum type="alphaUcPeriod"/>
            </a:pPr>
            <a:r>
              <a:rPr lang="en-US" b="1" dirty="0">
                <a:solidFill>
                  <a:srgbClr val="C00000"/>
                </a:solidFill>
              </a:rPr>
              <a:t>Name it</a:t>
            </a:r>
          </a:p>
          <a:p>
            <a:pPr marL="1314450" lvl="2" indent="-400050">
              <a:buFont typeface="+mj-lt"/>
              <a:buAutoNum type="alphaUcPeriod"/>
            </a:pPr>
            <a:r>
              <a:rPr lang="en-US" b="1" dirty="0">
                <a:solidFill>
                  <a:srgbClr val="C00000"/>
                </a:solidFill>
              </a:rPr>
              <a:t>Explain it (what it is, its value)</a:t>
            </a:r>
          </a:p>
          <a:p>
            <a:pPr marL="857250" lvl="1" indent="-400050">
              <a:buAutoNum type="alphaUcPeriod"/>
            </a:pPr>
            <a:r>
              <a:rPr lang="en-US" b="1" dirty="0">
                <a:solidFill>
                  <a:srgbClr val="002060"/>
                </a:solidFill>
              </a:rPr>
              <a:t>Value II</a:t>
            </a:r>
          </a:p>
          <a:p>
            <a:pPr marL="1314450" lvl="2" indent="-400050">
              <a:buFont typeface="+mj-lt"/>
              <a:buAutoNum type="alphaUcPeriod"/>
            </a:pPr>
            <a:r>
              <a:rPr lang="en-US" b="1" dirty="0">
                <a:solidFill>
                  <a:srgbClr val="C00000"/>
                </a:solidFill>
              </a:rPr>
              <a:t>Name it</a:t>
            </a:r>
          </a:p>
          <a:p>
            <a:pPr marL="1314450" lvl="2" indent="-400050">
              <a:buFont typeface="+mj-lt"/>
              <a:buAutoNum type="alphaUcPeriod"/>
            </a:pPr>
            <a:r>
              <a:rPr lang="en-US" b="1" dirty="0">
                <a:solidFill>
                  <a:srgbClr val="C00000"/>
                </a:solidFill>
              </a:rPr>
              <a:t>Explain it (what it is, its value)</a:t>
            </a:r>
          </a:p>
          <a:p>
            <a:pPr marL="857250" lvl="1" indent="-400050">
              <a:buAutoNum type="alphaUcPeriod"/>
            </a:pPr>
            <a:r>
              <a:rPr lang="en-US" b="1" dirty="0">
                <a:solidFill>
                  <a:srgbClr val="002060"/>
                </a:solidFill>
              </a:rPr>
              <a:t>Value III </a:t>
            </a:r>
          </a:p>
          <a:p>
            <a:pPr marL="1314450" lvl="2" indent="-400050">
              <a:buFont typeface="+mj-lt"/>
              <a:buAutoNum type="alphaUcPeriod"/>
            </a:pPr>
            <a:r>
              <a:rPr lang="en-US" b="1" dirty="0">
                <a:solidFill>
                  <a:srgbClr val="C00000"/>
                </a:solidFill>
              </a:rPr>
              <a:t>Name it</a:t>
            </a:r>
          </a:p>
          <a:p>
            <a:pPr marL="1314450" lvl="2" indent="-400050">
              <a:buFont typeface="+mj-lt"/>
              <a:buAutoNum type="alphaUcPeriod"/>
            </a:pPr>
            <a:r>
              <a:rPr lang="en-US" b="1" dirty="0">
                <a:solidFill>
                  <a:srgbClr val="C00000"/>
                </a:solidFill>
              </a:rPr>
              <a:t>Explain it (what it is, its value)</a:t>
            </a:r>
          </a:p>
          <a:p>
            <a:pPr marL="857250" lvl="1" indent="-400050">
              <a:buAutoNum type="alphaUcPeriod"/>
            </a:pPr>
            <a:r>
              <a:rPr lang="en-US" b="1" dirty="0">
                <a:solidFill>
                  <a:srgbClr val="002060"/>
                </a:solidFill>
              </a:rPr>
              <a:t>Value IV</a:t>
            </a:r>
          </a:p>
          <a:p>
            <a:pPr marL="1314450" lvl="2" indent="-400050">
              <a:buFont typeface="+mj-lt"/>
              <a:buAutoNum type="alphaUcPeriod"/>
            </a:pPr>
            <a:r>
              <a:rPr lang="en-US" b="1" dirty="0">
                <a:solidFill>
                  <a:srgbClr val="C00000"/>
                </a:solidFill>
              </a:rPr>
              <a:t>Name it</a:t>
            </a:r>
          </a:p>
          <a:p>
            <a:pPr marL="1314450" lvl="2" indent="-400050">
              <a:buFont typeface="+mj-lt"/>
              <a:buAutoNum type="alphaUcPeriod"/>
            </a:pPr>
            <a:r>
              <a:rPr lang="en-US" b="1" dirty="0">
                <a:solidFill>
                  <a:srgbClr val="C00000"/>
                </a:solidFill>
              </a:rPr>
              <a:t>Explain it (what it is, its value)</a:t>
            </a:r>
          </a:p>
          <a:p>
            <a:pPr marL="400050" indent="-400050">
              <a:buAutoNum type="romanUcPeriod"/>
            </a:pPr>
            <a:r>
              <a:rPr lang="en-US" b="1" dirty="0"/>
              <a:t>Paragraph transitioning into discussion of specific courses </a:t>
            </a:r>
            <a:endParaRPr lang="en-US" b="1" dirty="0">
              <a:solidFill>
                <a:srgbClr val="002060"/>
              </a:solidFill>
            </a:endParaRPr>
          </a:p>
          <a:p>
            <a:pPr marL="1314450" lvl="2" indent="-400050">
              <a:buAutoNum type="alphaUcPeriod"/>
            </a:pPr>
            <a:r>
              <a:rPr lang="en-US" b="1" dirty="0">
                <a:solidFill>
                  <a:srgbClr val="002060"/>
                </a:solidFill>
              </a:rPr>
              <a:t>Course 1</a:t>
            </a:r>
          </a:p>
          <a:p>
            <a:pPr marL="1771650" lvl="3" indent="-400050">
              <a:buAutoNum type="alphaUcPeriod"/>
            </a:pPr>
            <a:r>
              <a:rPr lang="en-US" b="1" dirty="0">
                <a:solidFill>
                  <a:srgbClr val="C00000"/>
                </a:solidFill>
              </a:rPr>
              <a:t>How Value 1 is demonstrated/assessed</a:t>
            </a:r>
          </a:p>
          <a:p>
            <a:pPr marL="1771650" lvl="3" indent="-400050">
              <a:buAutoNum type="alphaUcPeriod"/>
            </a:pPr>
            <a:r>
              <a:rPr lang="en-US" b="1" dirty="0">
                <a:solidFill>
                  <a:srgbClr val="C00000"/>
                </a:solidFill>
              </a:rPr>
              <a:t>How Value II is demonstrated/assessed</a:t>
            </a:r>
          </a:p>
          <a:p>
            <a:pPr marL="1771650" lvl="3" indent="-400050">
              <a:buAutoNum type="alphaUcPeriod"/>
            </a:pPr>
            <a:r>
              <a:rPr lang="en-US" b="1" dirty="0">
                <a:solidFill>
                  <a:srgbClr val="C00000"/>
                </a:solidFill>
              </a:rPr>
              <a:t>How Value III is demonstrated/assessed</a:t>
            </a:r>
          </a:p>
          <a:p>
            <a:pPr marL="1771650" lvl="3" indent="-400050">
              <a:buAutoNum type="alphaUcPeriod"/>
            </a:pPr>
            <a:r>
              <a:rPr lang="en-US" b="1" dirty="0">
                <a:solidFill>
                  <a:srgbClr val="C00000"/>
                </a:solidFill>
              </a:rPr>
              <a:t>How Value IV is demonstrated/assessed</a:t>
            </a:r>
          </a:p>
          <a:p>
            <a:pPr marL="1314450" lvl="2" indent="-400050">
              <a:buAutoNum type="alphaUcPeriod"/>
            </a:pPr>
            <a:r>
              <a:rPr lang="en-US" b="1" dirty="0">
                <a:solidFill>
                  <a:srgbClr val="002060"/>
                </a:solidFill>
              </a:rPr>
              <a:t> Course 2      and so on . . . </a:t>
            </a:r>
          </a:p>
          <a:p>
            <a:pPr lvl="1"/>
            <a:endParaRPr lang="en-US" b="1" dirty="0">
              <a:solidFill>
                <a:srgbClr val="FF0000"/>
              </a:solidFill>
            </a:endParaRPr>
          </a:p>
          <a:p>
            <a:pPr marL="857250" lvl="1" indent="-400050">
              <a:buFont typeface="+mj-lt"/>
              <a:buAutoNum type="alphaUcPeriod"/>
            </a:pPr>
            <a:endParaRPr lang="en-US" b="1" dirty="0">
              <a:solidFill>
                <a:srgbClr val="FF0000"/>
              </a:solidFill>
            </a:endParaRPr>
          </a:p>
        </p:txBody>
      </p:sp>
      <p:sp>
        <p:nvSpPr>
          <p:cNvPr id="3" name="Right Arrow Callout 2"/>
          <p:cNvSpPr/>
          <p:nvPr/>
        </p:nvSpPr>
        <p:spPr>
          <a:xfrm>
            <a:off x="953588" y="3213463"/>
            <a:ext cx="3265714" cy="1423852"/>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Sample</a:t>
            </a:r>
          </a:p>
        </p:txBody>
      </p:sp>
    </p:spTree>
    <p:extLst>
      <p:ext uri="{BB962C8B-B14F-4D97-AF65-F5344CB8AC3E}">
        <p14:creationId xmlns:p14="http://schemas.microsoft.com/office/powerpoint/2010/main" val="2215388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743" y="542611"/>
            <a:ext cx="3346101" cy="584775"/>
          </a:xfrm>
          <a:prstGeom prst="rect">
            <a:avLst/>
          </a:prstGeom>
          <a:noFill/>
        </p:spPr>
        <p:txBody>
          <a:bodyPr wrap="square" rtlCol="0">
            <a:spAutoFit/>
          </a:bodyPr>
          <a:lstStyle/>
          <a:p>
            <a:r>
              <a:rPr lang="en-US" sz="3200" b="1" dirty="0">
                <a:solidFill>
                  <a:schemeClr val="bg1"/>
                </a:solidFill>
              </a:rPr>
              <a:t>Or this style:</a:t>
            </a:r>
          </a:p>
        </p:txBody>
      </p:sp>
      <p:sp>
        <p:nvSpPr>
          <p:cNvPr id="2" name="TextBox 1"/>
          <p:cNvSpPr txBox="1"/>
          <p:nvPr/>
        </p:nvSpPr>
        <p:spPr>
          <a:xfrm>
            <a:off x="4304716" y="777741"/>
            <a:ext cx="7323238" cy="5909310"/>
          </a:xfrm>
          <a:prstGeom prst="rect">
            <a:avLst/>
          </a:prstGeom>
          <a:noFill/>
        </p:spPr>
        <p:txBody>
          <a:bodyPr wrap="square" rtlCol="0">
            <a:spAutoFit/>
          </a:bodyPr>
          <a:lstStyle/>
          <a:p>
            <a:pPr marL="400050" indent="-400050">
              <a:buAutoNum type="romanUcPeriod"/>
            </a:pPr>
            <a:r>
              <a:rPr lang="en-US" b="1" dirty="0"/>
              <a:t>General Intro</a:t>
            </a:r>
          </a:p>
          <a:p>
            <a:pPr marL="857250" lvl="1" indent="-400050">
              <a:buAutoNum type="alphaUcPeriod"/>
            </a:pPr>
            <a:r>
              <a:rPr lang="en-US" b="1" dirty="0">
                <a:solidFill>
                  <a:srgbClr val="002060"/>
                </a:solidFill>
              </a:rPr>
              <a:t>Value I</a:t>
            </a:r>
          </a:p>
          <a:p>
            <a:pPr marL="1314450" lvl="2" indent="-400050">
              <a:buFont typeface="+mj-lt"/>
              <a:buAutoNum type="alphaUcPeriod"/>
            </a:pPr>
            <a:r>
              <a:rPr lang="en-US" b="1" dirty="0">
                <a:solidFill>
                  <a:srgbClr val="C00000"/>
                </a:solidFill>
              </a:rPr>
              <a:t>Name it</a:t>
            </a:r>
          </a:p>
          <a:p>
            <a:pPr marL="1314450" lvl="2" indent="-400050">
              <a:buFont typeface="+mj-lt"/>
              <a:buAutoNum type="alphaUcPeriod"/>
            </a:pPr>
            <a:r>
              <a:rPr lang="en-US" b="1" dirty="0">
                <a:solidFill>
                  <a:srgbClr val="C00000"/>
                </a:solidFill>
              </a:rPr>
              <a:t>Explain it (what it is, its value)</a:t>
            </a:r>
          </a:p>
          <a:p>
            <a:pPr marL="1314450" lvl="2" indent="-400050">
              <a:buFont typeface="+mj-lt"/>
              <a:buAutoNum type="alphaUcPeriod"/>
            </a:pPr>
            <a:r>
              <a:rPr lang="en-US" b="1" dirty="0">
                <a:solidFill>
                  <a:srgbClr val="C00000"/>
                </a:solidFill>
              </a:rPr>
              <a:t>Give examples of how it is demonstrated/assessed in various courses you teach.</a:t>
            </a:r>
          </a:p>
          <a:p>
            <a:pPr marL="857250" lvl="1" indent="-400050">
              <a:buAutoNum type="alphaUcPeriod"/>
            </a:pPr>
            <a:r>
              <a:rPr lang="en-US" b="1" dirty="0">
                <a:solidFill>
                  <a:srgbClr val="002060"/>
                </a:solidFill>
              </a:rPr>
              <a:t>Value II</a:t>
            </a:r>
          </a:p>
          <a:p>
            <a:pPr marL="1314450" lvl="2" indent="-400050">
              <a:buFont typeface="+mj-lt"/>
              <a:buAutoNum type="alphaUcPeriod"/>
            </a:pPr>
            <a:r>
              <a:rPr lang="en-US" b="1" dirty="0">
                <a:solidFill>
                  <a:srgbClr val="C00000"/>
                </a:solidFill>
              </a:rPr>
              <a:t>Name it</a:t>
            </a:r>
          </a:p>
          <a:p>
            <a:pPr marL="1314450" lvl="2" indent="-400050">
              <a:buFont typeface="+mj-lt"/>
              <a:buAutoNum type="alphaUcPeriod"/>
            </a:pPr>
            <a:r>
              <a:rPr lang="en-US" b="1" dirty="0">
                <a:solidFill>
                  <a:srgbClr val="C00000"/>
                </a:solidFill>
              </a:rPr>
              <a:t>Explain it (what it is, its value)</a:t>
            </a:r>
          </a:p>
          <a:p>
            <a:pPr marL="1314450" lvl="2" indent="-400050">
              <a:buFont typeface="+mj-lt"/>
              <a:buAutoNum type="alphaUcPeriod"/>
            </a:pPr>
            <a:r>
              <a:rPr lang="en-US" b="1" dirty="0">
                <a:solidFill>
                  <a:srgbClr val="C00000"/>
                </a:solidFill>
              </a:rPr>
              <a:t>Give examples of how it is demonstrated/assessed in various courses you teach.</a:t>
            </a:r>
          </a:p>
          <a:p>
            <a:pPr marL="857250" lvl="1" indent="-400050">
              <a:buAutoNum type="alphaUcPeriod"/>
            </a:pPr>
            <a:r>
              <a:rPr lang="en-US" b="1" dirty="0">
                <a:solidFill>
                  <a:srgbClr val="002060"/>
                </a:solidFill>
              </a:rPr>
              <a:t>Value III </a:t>
            </a:r>
          </a:p>
          <a:p>
            <a:pPr marL="1314450" lvl="2" indent="-400050">
              <a:buFont typeface="+mj-lt"/>
              <a:buAutoNum type="alphaUcPeriod"/>
            </a:pPr>
            <a:r>
              <a:rPr lang="en-US" b="1" dirty="0">
                <a:solidFill>
                  <a:srgbClr val="C00000"/>
                </a:solidFill>
              </a:rPr>
              <a:t>Name it</a:t>
            </a:r>
          </a:p>
          <a:p>
            <a:pPr marL="1314450" lvl="2" indent="-400050">
              <a:buFont typeface="+mj-lt"/>
              <a:buAutoNum type="alphaUcPeriod"/>
            </a:pPr>
            <a:r>
              <a:rPr lang="en-US" b="1" dirty="0">
                <a:solidFill>
                  <a:srgbClr val="C00000"/>
                </a:solidFill>
              </a:rPr>
              <a:t>Explain it (what it is, its value)</a:t>
            </a:r>
          </a:p>
          <a:p>
            <a:pPr marL="1314450" lvl="2" indent="-400050">
              <a:buFont typeface="+mj-lt"/>
              <a:buAutoNum type="alphaUcPeriod"/>
            </a:pPr>
            <a:r>
              <a:rPr lang="en-US" b="1" dirty="0">
                <a:solidFill>
                  <a:srgbClr val="C00000"/>
                </a:solidFill>
              </a:rPr>
              <a:t>Give examples of how it is demonstrated/assessed in various courses you teach.</a:t>
            </a:r>
          </a:p>
          <a:p>
            <a:pPr marL="857250" lvl="1" indent="-400050">
              <a:buAutoNum type="alphaUcPeriod"/>
            </a:pPr>
            <a:r>
              <a:rPr lang="en-US" b="1" dirty="0">
                <a:solidFill>
                  <a:srgbClr val="002060"/>
                </a:solidFill>
              </a:rPr>
              <a:t>Value IV   and so on . . .</a:t>
            </a:r>
          </a:p>
          <a:p>
            <a:pPr marL="857250" lvl="1" indent="-400050">
              <a:buAutoNum type="alphaUcPeriod"/>
            </a:pPr>
            <a:endParaRPr lang="en-US" b="1" dirty="0">
              <a:solidFill>
                <a:srgbClr val="002060"/>
              </a:solidFill>
            </a:endParaRPr>
          </a:p>
          <a:p>
            <a:r>
              <a:rPr lang="en-US" b="1" dirty="0"/>
              <a:t>II. Conclusion that summarizes/gives big picture</a:t>
            </a:r>
          </a:p>
          <a:p>
            <a:pPr lvl="1"/>
            <a:endParaRPr lang="en-US" b="1" dirty="0">
              <a:solidFill>
                <a:srgbClr val="FF0000"/>
              </a:solidFill>
            </a:endParaRPr>
          </a:p>
          <a:p>
            <a:pPr marL="857250" lvl="1" indent="-400050">
              <a:buFont typeface="+mj-lt"/>
              <a:buAutoNum type="alphaUcPeriod"/>
            </a:pPr>
            <a:endParaRPr lang="en-US" b="1" dirty="0">
              <a:solidFill>
                <a:srgbClr val="FF0000"/>
              </a:solidFill>
            </a:endParaRPr>
          </a:p>
        </p:txBody>
      </p:sp>
      <p:sp>
        <p:nvSpPr>
          <p:cNvPr id="5" name="TextBox 4"/>
          <p:cNvSpPr txBox="1"/>
          <p:nvPr/>
        </p:nvSpPr>
        <p:spPr>
          <a:xfrm>
            <a:off x="361743" y="4069582"/>
            <a:ext cx="3737985" cy="2246769"/>
          </a:xfrm>
          <a:prstGeom prst="rect">
            <a:avLst/>
          </a:prstGeom>
          <a:noFill/>
        </p:spPr>
        <p:txBody>
          <a:bodyPr wrap="square" rtlCol="0">
            <a:spAutoFit/>
          </a:bodyPr>
          <a:lstStyle/>
          <a:p>
            <a:r>
              <a:rPr lang="en-US" sz="2800" b="1" dirty="0">
                <a:solidFill>
                  <a:schemeClr val="bg1"/>
                </a:solidFill>
              </a:rPr>
              <a:t>Or any style that makes sense to you—and will make sense to your readers.</a:t>
            </a:r>
          </a:p>
        </p:txBody>
      </p:sp>
      <p:sp>
        <p:nvSpPr>
          <p:cNvPr id="6" name="Right Arrow Callout 5"/>
          <p:cNvSpPr/>
          <p:nvPr/>
        </p:nvSpPr>
        <p:spPr>
          <a:xfrm>
            <a:off x="597878" y="1886558"/>
            <a:ext cx="3265714" cy="1423852"/>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Sample</a:t>
            </a:r>
          </a:p>
        </p:txBody>
      </p:sp>
    </p:spTree>
    <p:extLst>
      <p:ext uri="{BB962C8B-B14F-4D97-AF65-F5344CB8AC3E}">
        <p14:creationId xmlns:p14="http://schemas.microsoft.com/office/powerpoint/2010/main" val="153298584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333</TotalTime>
  <Words>1139</Words>
  <Application>Microsoft Office PowerPoint</Application>
  <PresentationFormat>Widescreen</PresentationFormat>
  <Paragraphs>128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Wingdings</vt:lpstr>
      <vt:lpstr>Wingdings 3</vt:lpstr>
      <vt:lpstr>Slice</vt:lpstr>
      <vt:lpstr>That #@$%&amp;! teaching philosophy!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 daggone teaching philosophy!</dc:title>
  <dc:creator>Holly</dc:creator>
  <cp:lastModifiedBy>Holly</cp:lastModifiedBy>
  <cp:revision>35</cp:revision>
  <dcterms:created xsi:type="dcterms:W3CDTF">2015-10-05T06:06:36Z</dcterms:created>
  <dcterms:modified xsi:type="dcterms:W3CDTF">2022-07-08T03:55:53Z</dcterms:modified>
</cp:coreProperties>
</file>